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embeddedFontLst>
    <p:embeddedFont>
      <p:font typeface="Oswald" charset="0"/>
      <p:regular r:id="rId17"/>
      <p:bold r:id="rId18"/>
    </p:embeddedFont>
    <p:embeddedFont>
      <p:font typeface="Garamond" pitchFamily="18" charset="0"/>
      <p:regular r:id="rId19"/>
      <p:bold r:id="rId20"/>
      <p:italic r:id="rId21"/>
    </p:embeddedFont>
    <p:embeddedFont>
      <p:font typeface="Roboto Condensed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-90" y="-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" name="Google Shape;6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7" name="Google Shape;14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4dec0cd962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6" name="Google Shape;156;g4dec0cd962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4dec0cd962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g4dec0cd962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4dec0cd962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4" name="Google Shape;174;g4dec0cd962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4dec0cd962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3" name="Google Shape;183;g4dec0cd962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4e4b366792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g4e4b366792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4e4b383a44_8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g4e4b383a44_8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4e4b383a44_8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g4e4b383a44_8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4e4b383a44_8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9" name="Google Shape;99;g4e4b383a44_8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4dec0cd96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7" name="Google Shape;117;g4dec0cd96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4dec0cd962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g4dec0cd962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4dec0cd96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" name="Google Shape;137;g4dec0cd96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4BB5D9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5609677" y="2185857"/>
            <a:ext cx="3534593" cy="3432795"/>
            <a:chOff x="6172209" y="2656118"/>
            <a:chExt cx="2971745" cy="2886157"/>
          </a:xfrm>
        </p:grpSpPr>
        <p:sp>
          <p:nvSpPr>
            <p:cNvPr id="11" name="Google Shape;11;p2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grpSp>
        <p:nvGrpSpPr>
          <p:cNvPr id="16" name="Google Shape;16;p2"/>
          <p:cNvGrpSpPr/>
          <p:nvPr/>
        </p:nvGrpSpPr>
        <p:grpSpPr>
          <a:xfrm>
            <a:off x="-22" y="-324555"/>
            <a:ext cx="3068565" cy="1910899"/>
            <a:chOff x="-32" y="-215971"/>
            <a:chExt cx="2163551" cy="1347316"/>
          </a:xfrm>
        </p:grpSpPr>
        <p:sp>
          <p:nvSpPr>
            <p:cNvPr id="17" name="Google Shape;17;p2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18;p2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9;p2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2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2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81D1EC"/>
            </a:solidFill>
            <a:ln>
              <a:noFill/>
            </a:ln>
          </p:spPr>
        </p: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2753825"/>
            <a:ext cx="5671500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oogle Shape;24;p3"/>
          <p:cNvGrpSpPr/>
          <p:nvPr/>
        </p:nvGrpSpPr>
        <p:grpSpPr>
          <a:xfrm>
            <a:off x="6172209" y="2656118"/>
            <a:ext cx="2971745" cy="2886157"/>
            <a:chOff x="6172209" y="2656118"/>
            <a:chExt cx="2971745" cy="2886157"/>
          </a:xfrm>
        </p:grpSpPr>
        <p:sp>
          <p:nvSpPr>
            <p:cNvPr id="25" name="Google Shape;25;p3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6;p3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7;p3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3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3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3796BF"/>
            </a:solidFill>
            <a:ln>
              <a:noFill/>
            </a:ln>
          </p:spPr>
        </p:sp>
      </p:grpSp>
      <p:grpSp>
        <p:nvGrpSpPr>
          <p:cNvPr id="30" name="Google Shape;30;p3"/>
          <p:cNvGrpSpPr/>
          <p:nvPr/>
        </p:nvGrpSpPr>
        <p:grpSpPr>
          <a:xfrm>
            <a:off x="-32" y="-228035"/>
            <a:ext cx="2163551" cy="1347316"/>
            <a:chOff x="-32" y="-215971"/>
            <a:chExt cx="2163551" cy="1347316"/>
          </a:xfrm>
        </p:grpSpPr>
        <p:sp>
          <p:nvSpPr>
            <p:cNvPr id="31" name="Google Shape;31;p3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3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3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3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3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</p:sp>
      </p:grpSp>
      <p:sp>
        <p:nvSpPr>
          <p:cNvPr id="36" name="Google Shape;36;p3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3"/>
          <p:cNvSpPr txBox="1">
            <a:spLocks noGrp="1"/>
          </p:cNvSpPr>
          <p:nvPr>
            <p:ph type="body" idx="1"/>
          </p:nvPr>
        </p:nvSpPr>
        <p:spPr>
          <a:xfrm>
            <a:off x="1031425" y="1777125"/>
            <a:ext cx="5760300" cy="252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Char char="»"/>
              <a:defRPr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⋄"/>
              <a:defRPr/>
            </a:lvl2pPr>
            <a:lvl3pPr marL="1371600" lvl="2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⋄"/>
              <a:defRPr/>
            </a:lvl3pPr>
            <a:lvl4pPr marL="1828800" lvl="3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⋄"/>
              <a:defRPr/>
            </a:lvl4pPr>
            <a:lvl5pPr marL="2286000" lvl="4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⋄"/>
              <a:defRPr/>
            </a:lvl5pPr>
            <a:lvl6pPr marL="2743200" lvl="5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⋄"/>
              <a:defRPr/>
            </a:lvl6pPr>
            <a:lvl7pPr marL="3200400" lvl="6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3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ansparent Shapes">
  <p:cSld name="BLANK_1">
    <p:bg>
      <p:bgPr>
        <a:solidFill>
          <a:srgbClr val="3796BF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oogle Shape;40;p4"/>
          <p:cNvGrpSpPr/>
          <p:nvPr/>
        </p:nvGrpSpPr>
        <p:grpSpPr>
          <a:xfrm>
            <a:off x="6172209" y="2656118"/>
            <a:ext cx="2971745" cy="2886157"/>
            <a:chOff x="6172209" y="2656118"/>
            <a:chExt cx="2971745" cy="2886157"/>
          </a:xfrm>
        </p:grpSpPr>
        <p:sp>
          <p:nvSpPr>
            <p:cNvPr id="41" name="Google Shape;41;p4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FFFFFF">
                <a:alpha val="33333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4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FFFFFF">
                <a:alpha val="33333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4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FFFF">
                <a:alpha val="33333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4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FFFFFF">
                <a:alpha val="33333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4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FFFFFF">
                <a:alpha val="33333"/>
              </a:srgbClr>
            </a:solidFill>
            <a:ln>
              <a:noFill/>
            </a:ln>
          </p:spPr>
        </p:sp>
      </p:grpSp>
      <p:grpSp>
        <p:nvGrpSpPr>
          <p:cNvPr id="46" name="Google Shape;46;p4"/>
          <p:cNvGrpSpPr/>
          <p:nvPr/>
        </p:nvGrpSpPr>
        <p:grpSpPr>
          <a:xfrm>
            <a:off x="-32" y="-228035"/>
            <a:ext cx="2163551" cy="1347316"/>
            <a:chOff x="-32" y="-215971"/>
            <a:chExt cx="2163551" cy="1347316"/>
          </a:xfrm>
        </p:grpSpPr>
        <p:sp>
          <p:nvSpPr>
            <p:cNvPr id="47" name="Google Shape;47;p4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FFFFFF">
                <a:alpha val="33333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4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FFFF">
                <a:alpha val="33333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p4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FFFFFF">
                <a:alpha val="33333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Google Shape;50;p4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FFFFFF">
                <a:alpha val="33333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51;p4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FFFFFF">
                <a:alpha val="33333"/>
              </a:srgbClr>
            </a:solidFill>
            <a:ln>
              <a:noFill/>
            </a:ln>
          </p:spPr>
        </p:sp>
      </p:grpSp>
      <p:sp>
        <p:nvSpPr>
          <p:cNvPr id="52" name="Google Shape;52;p4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5"/>
          <p:cNvGrpSpPr/>
          <p:nvPr/>
        </p:nvGrpSpPr>
        <p:grpSpPr>
          <a:xfrm>
            <a:off x="6172209" y="2656118"/>
            <a:ext cx="2971745" cy="2886157"/>
            <a:chOff x="6172209" y="2656118"/>
            <a:chExt cx="2971745" cy="2886157"/>
          </a:xfrm>
        </p:grpSpPr>
        <p:sp>
          <p:nvSpPr>
            <p:cNvPr id="55" name="Google Shape;55;p5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5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57;p5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58;p5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5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3796BF"/>
            </a:solidFill>
            <a:ln>
              <a:noFill/>
            </a:ln>
          </p:spPr>
        </p:sp>
      </p:grpSp>
      <p:grpSp>
        <p:nvGrpSpPr>
          <p:cNvPr id="60" name="Google Shape;60;p5"/>
          <p:cNvGrpSpPr/>
          <p:nvPr/>
        </p:nvGrpSpPr>
        <p:grpSpPr>
          <a:xfrm>
            <a:off x="-32" y="-228035"/>
            <a:ext cx="2163551" cy="1347316"/>
            <a:chOff x="-32" y="-215971"/>
            <a:chExt cx="2163551" cy="1347316"/>
          </a:xfrm>
        </p:grpSpPr>
        <p:sp>
          <p:nvSpPr>
            <p:cNvPr id="61" name="Google Shape;61;p5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62;p5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63;p5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64;p5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5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</p:sp>
      </p:grpSp>
      <p:sp>
        <p:nvSpPr>
          <p:cNvPr id="66" name="Google Shape;66;p5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 i="0" u="none" strike="noStrike" cap="none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 i="0" u="none" strike="noStrike" cap="none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 i="0" u="none" strike="noStrike" cap="none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 i="0" u="none" strike="noStrike" cap="none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 i="0" u="none" strike="noStrike" cap="none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 i="0" u="none" strike="noStrike" cap="none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 i="0" u="none" strike="noStrike" cap="none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 i="0" u="none" strike="noStrike" cap="none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 i="0" u="none" strike="noStrike" cap="none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31425" y="1777125"/>
            <a:ext cx="5760300" cy="252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»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●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○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■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6"/>
          <p:cNvSpPr txBox="1">
            <a:spLocks noGrp="1"/>
          </p:cNvSpPr>
          <p:nvPr>
            <p:ph type="ctrTitle"/>
          </p:nvPr>
        </p:nvSpPr>
        <p:spPr>
          <a:xfrm>
            <a:off x="685800" y="2753825"/>
            <a:ext cx="5671500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it-IT"/>
              <a:t>Esercizio guidato</a:t>
            </a:r>
            <a:endParaRPr/>
          </a:p>
        </p:txBody>
      </p:sp>
      <p:sp>
        <p:nvSpPr>
          <p:cNvPr id="72" name="Google Shape;72;p6"/>
          <p:cNvSpPr txBox="1"/>
          <p:nvPr/>
        </p:nvSpPr>
        <p:spPr>
          <a:xfrm>
            <a:off x="1331640" y="3651870"/>
            <a:ext cx="424847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i="0" u="none" strike="noStrike" cap="none">
                <a:solidFill>
                  <a:srgbClr val="FFC000"/>
                </a:solidFill>
                <a:latin typeface="Garamond"/>
                <a:ea typeface="Garamond"/>
                <a:cs typeface="Garamond"/>
                <a:sym typeface="Garamond"/>
              </a:rPr>
              <a:t>Diagrammi E-R e Schema Relazionale</a:t>
            </a:r>
            <a:endParaRPr sz="1800" b="1" i="0" u="none" strike="noStrike" cap="none">
              <a:solidFill>
                <a:srgbClr val="FFC00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5"/>
          <p:cNvSpPr txBox="1">
            <a:spLocks noGrp="1"/>
          </p:cNvSpPr>
          <p:nvPr>
            <p:ph type="title"/>
          </p:nvPr>
        </p:nvSpPr>
        <p:spPr>
          <a:xfrm>
            <a:off x="2483768" y="267494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it-IT"/>
              <a:t>Esercizio : modello relazionale</a:t>
            </a:r>
            <a:endParaRPr/>
          </a:p>
        </p:txBody>
      </p:sp>
      <p:sp>
        <p:nvSpPr>
          <p:cNvPr id="150" name="Google Shape;150;p15"/>
          <p:cNvSpPr txBox="1">
            <a:spLocks noGrp="1"/>
          </p:cNvSpPr>
          <p:nvPr>
            <p:ph type="body" idx="1"/>
          </p:nvPr>
        </p:nvSpPr>
        <p:spPr>
          <a:xfrm>
            <a:off x="838850" y="1443472"/>
            <a:ext cx="7284900" cy="30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  <p:sp>
        <p:nvSpPr>
          <p:cNvPr id="151" name="Google Shape;151;p15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it-IT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300"/>
                <a:buNone/>
              </a:pPr>
              <a:t>10</a:t>
            </a:fld>
            <a:endParaRPr/>
          </a:p>
        </p:txBody>
      </p:sp>
      <p:sp>
        <p:nvSpPr>
          <p:cNvPr id="152" name="Google Shape;152;p15"/>
          <p:cNvSpPr txBox="1"/>
          <p:nvPr/>
        </p:nvSpPr>
        <p:spPr>
          <a:xfrm>
            <a:off x="1691680" y="915566"/>
            <a:ext cx="6480720" cy="320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</a:pPr>
            <a:r>
              <a:rPr lang="it-IT" sz="1500" b="1">
                <a:solidFill>
                  <a:srgbClr val="FFC000"/>
                </a:solidFill>
                <a:latin typeface="Oswald"/>
                <a:ea typeface="Oswald"/>
                <a:cs typeface="Oswald"/>
                <a:sym typeface="Oswald"/>
              </a:rPr>
              <a:t>Partiamo dallo schema E-R</a:t>
            </a:r>
            <a:endParaRPr sz="1500" b="1" i="0" u="none" strike="noStrike" cap="none">
              <a:solidFill>
                <a:srgbClr val="FFC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53" name="Google Shape;15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800" y="1443513"/>
            <a:ext cx="7285000" cy="3094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6"/>
          <p:cNvSpPr txBox="1">
            <a:spLocks noGrp="1"/>
          </p:cNvSpPr>
          <p:nvPr>
            <p:ph type="title"/>
          </p:nvPr>
        </p:nvSpPr>
        <p:spPr>
          <a:xfrm>
            <a:off x="2483768" y="267494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it-IT"/>
              <a:t>Esercizio : modello relazionale</a:t>
            </a:r>
            <a:endParaRPr/>
          </a:p>
        </p:txBody>
      </p:sp>
      <p:sp>
        <p:nvSpPr>
          <p:cNvPr id="159" name="Google Shape;159;p16"/>
          <p:cNvSpPr txBox="1">
            <a:spLocks noGrp="1"/>
          </p:cNvSpPr>
          <p:nvPr>
            <p:ph type="body" idx="1"/>
          </p:nvPr>
        </p:nvSpPr>
        <p:spPr>
          <a:xfrm>
            <a:off x="838850" y="1584525"/>
            <a:ext cx="7075500" cy="30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  <p:sp>
        <p:nvSpPr>
          <p:cNvPr id="160" name="Google Shape;160;p16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it-IT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300"/>
                <a:buNone/>
              </a:pPr>
              <a:t>11</a:t>
            </a:fld>
            <a:endParaRPr/>
          </a:p>
        </p:txBody>
      </p:sp>
      <p:sp>
        <p:nvSpPr>
          <p:cNvPr id="161" name="Google Shape;161;p16"/>
          <p:cNvSpPr txBox="1"/>
          <p:nvPr/>
        </p:nvSpPr>
        <p:spPr>
          <a:xfrm>
            <a:off x="1683375" y="948199"/>
            <a:ext cx="6480600" cy="52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</a:pPr>
            <a:endParaRPr sz="1500" b="1">
              <a:solidFill>
                <a:srgbClr val="FFC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</a:pPr>
            <a:r>
              <a:rPr lang="it-IT" sz="1500" b="1">
                <a:solidFill>
                  <a:srgbClr val="FFC000"/>
                </a:solidFill>
                <a:latin typeface="Oswald"/>
                <a:ea typeface="Oswald"/>
                <a:cs typeface="Oswald"/>
                <a:sym typeface="Oswald"/>
              </a:rPr>
              <a:t>Le entità diventano tabelle. Gli attributi, eccetto quelli multipli, vengono riportati, con il loro tipo e le loro caratteristiche.</a:t>
            </a:r>
            <a:endParaRPr sz="1500" b="1">
              <a:solidFill>
                <a:srgbClr val="FFC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62" name="Google Shape;16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850" y="1439550"/>
            <a:ext cx="7075500" cy="360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7"/>
          <p:cNvSpPr txBox="1">
            <a:spLocks noGrp="1"/>
          </p:cNvSpPr>
          <p:nvPr>
            <p:ph type="title"/>
          </p:nvPr>
        </p:nvSpPr>
        <p:spPr>
          <a:xfrm>
            <a:off x="2475468" y="209419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it-IT"/>
              <a:t>Esercizio : modello relazionale</a:t>
            </a:r>
            <a:endParaRPr/>
          </a:p>
        </p:txBody>
      </p:sp>
      <p:sp>
        <p:nvSpPr>
          <p:cNvPr id="168" name="Google Shape;168;p17"/>
          <p:cNvSpPr txBox="1">
            <a:spLocks noGrp="1"/>
          </p:cNvSpPr>
          <p:nvPr>
            <p:ph type="body" idx="1"/>
          </p:nvPr>
        </p:nvSpPr>
        <p:spPr>
          <a:xfrm>
            <a:off x="838850" y="1584522"/>
            <a:ext cx="7284900" cy="30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  <p:sp>
        <p:nvSpPr>
          <p:cNvPr id="169" name="Google Shape;169;p17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it-IT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300"/>
                <a:buNone/>
              </a:pPr>
              <a:t>12</a:t>
            </a:fld>
            <a:endParaRPr/>
          </a:p>
        </p:txBody>
      </p:sp>
      <p:sp>
        <p:nvSpPr>
          <p:cNvPr id="170" name="Google Shape;170;p17"/>
          <p:cNvSpPr txBox="1"/>
          <p:nvPr/>
        </p:nvSpPr>
        <p:spPr>
          <a:xfrm>
            <a:off x="1691675" y="823749"/>
            <a:ext cx="6480600" cy="52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</a:pPr>
            <a:endParaRPr sz="1500" b="1">
              <a:solidFill>
                <a:srgbClr val="FFC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</a:pPr>
            <a:r>
              <a:rPr lang="it-IT" sz="1500" b="1">
                <a:solidFill>
                  <a:srgbClr val="FFC000"/>
                </a:solidFill>
                <a:latin typeface="Oswald"/>
                <a:ea typeface="Oswald"/>
                <a:cs typeface="Oswald"/>
                <a:sym typeface="Oswald"/>
              </a:rPr>
              <a:t>Gli attributi multipli diventano tabelle, con un nome e con chiave esterna verso l’entità originale. Entrambi gli attributi formano la chiave primaria.</a:t>
            </a:r>
            <a:endParaRPr sz="1500" b="1">
              <a:solidFill>
                <a:srgbClr val="FFC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71" name="Google Shape;17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800" y="1440000"/>
            <a:ext cx="7074000" cy="3600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8"/>
          <p:cNvSpPr txBox="1">
            <a:spLocks noGrp="1"/>
          </p:cNvSpPr>
          <p:nvPr>
            <p:ph type="title"/>
          </p:nvPr>
        </p:nvSpPr>
        <p:spPr>
          <a:xfrm>
            <a:off x="2483768" y="192844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it-IT"/>
              <a:t>Esercizio : modello relazionale</a:t>
            </a:r>
            <a:endParaRPr/>
          </a:p>
        </p:txBody>
      </p:sp>
      <p:sp>
        <p:nvSpPr>
          <p:cNvPr id="177" name="Google Shape;177;p18"/>
          <p:cNvSpPr txBox="1">
            <a:spLocks noGrp="1"/>
          </p:cNvSpPr>
          <p:nvPr>
            <p:ph type="body" idx="1"/>
          </p:nvPr>
        </p:nvSpPr>
        <p:spPr>
          <a:xfrm>
            <a:off x="838850" y="1584522"/>
            <a:ext cx="7284900" cy="30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  <p:sp>
        <p:nvSpPr>
          <p:cNvPr id="178" name="Google Shape;178;p18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it-IT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300"/>
                <a:buNone/>
              </a:pPr>
              <a:t>13</a:t>
            </a:fld>
            <a:endParaRPr/>
          </a:p>
        </p:txBody>
      </p:sp>
      <p:sp>
        <p:nvSpPr>
          <p:cNvPr id="179" name="Google Shape;179;p18"/>
          <p:cNvSpPr txBox="1"/>
          <p:nvPr/>
        </p:nvSpPr>
        <p:spPr>
          <a:xfrm>
            <a:off x="1683375" y="873549"/>
            <a:ext cx="6480600" cy="52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</a:pPr>
            <a:endParaRPr sz="1500" b="1">
              <a:solidFill>
                <a:srgbClr val="FFC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</a:pPr>
            <a:r>
              <a:rPr lang="it-IT" sz="1500" b="1">
                <a:solidFill>
                  <a:srgbClr val="FFC000"/>
                </a:solidFill>
                <a:latin typeface="Oswald"/>
                <a:ea typeface="Oswald"/>
                <a:cs typeface="Oswald"/>
                <a:sym typeface="Oswald"/>
              </a:rPr>
              <a:t>Le relazioni 1 a N diventano chiavi esterne, dall’entità con cardinalità “N” verso quella con cardinalità “1”.</a:t>
            </a:r>
            <a:endParaRPr sz="1500" b="1">
              <a:solidFill>
                <a:srgbClr val="FFC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80" name="Google Shape;18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800" y="1440000"/>
            <a:ext cx="7074000" cy="3600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9"/>
          <p:cNvSpPr txBox="1">
            <a:spLocks noGrp="1"/>
          </p:cNvSpPr>
          <p:nvPr>
            <p:ph type="title"/>
          </p:nvPr>
        </p:nvSpPr>
        <p:spPr>
          <a:xfrm>
            <a:off x="2483768" y="143044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it-IT"/>
              <a:t>Esercizio : modello relazionale</a:t>
            </a:r>
            <a:endParaRPr/>
          </a:p>
        </p:txBody>
      </p:sp>
      <p:sp>
        <p:nvSpPr>
          <p:cNvPr id="186" name="Google Shape;186;p19"/>
          <p:cNvSpPr txBox="1">
            <a:spLocks noGrp="1"/>
          </p:cNvSpPr>
          <p:nvPr>
            <p:ph type="body" idx="1"/>
          </p:nvPr>
        </p:nvSpPr>
        <p:spPr>
          <a:xfrm>
            <a:off x="838850" y="1584522"/>
            <a:ext cx="7284900" cy="30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  <p:sp>
        <p:nvSpPr>
          <p:cNvPr id="187" name="Google Shape;187;p19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it-IT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300"/>
                <a:buNone/>
              </a:pPr>
              <a:t>14</a:t>
            </a:fld>
            <a:endParaRPr/>
          </a:p>
        </p:txBody>
      </p:sp>
      <p:sp>
        <p:nvSpPr>
          <p:cNvPr id="188" name="Google Shape;188;p19"/>
          <p:cNvSpPr txBox="1"/>
          <p:nvPr/>
        </p:nvSpPr>
        <p:spPr>
          <a:xfrm>
            <a:off x="1683375" y="879375"/>
            <a:ext cx="6480600" cy="59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</a:pPr>
            <a:endParaRPr sz="1500" b="1">
              <a:solidFill>
                <a:srgbClr val="FFC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</a:pPr>
            <a:r>
              <a:rPr lang="it-IT" sz="1500" b="1">
                <a:solidFill>
                  <a:srgbClr val="FFC000"/>
                </a:solidFill>
                <a:latin typeface="Oswald"/>
                <a:ea typeface="Oswald"/>
                <a:cs typeface="Oswald"/>
                <a:sym typeface="Oswald"/>
              </a:rPr>
              <a:t>Le relazioni N a N diventano tabelle con chiavi esterne verso le entità in relazione. Entrambe formano la chiave primaria. Eventuali attributi della relazione diventano attributi della nuova tabella.</a:t>
            </a:r>
            <a:endParaRPr sz="1500" b="1">
              <a:solidFill>
                <a:srgbClr val="FFC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89" name="Google Shape;18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800" y="1440000"/>
            <a:ext cx="7074001" cy="3600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7"/>
          <p:cNvSpPr txBox="1">
            <a:spLocks noGrp="1"/>
          </p:cNvSpPr>
          <p:nvPr>
            <p:ph type="title"/>
          </p:nvPr>
        </p:nvSpPr>
        <p:spPr>
          <a:xfrm>
            <a:off x="2350018" y="279644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it-IT"/>
              <a:t>Esercizio : traccia </a:t>
            </a:r>
            <a:endParaRPr/>
          </a:p>
        </p:txBody>
      </p:sp>
      <p:sp>
        <p:nvSpPr>
          <p:cNvPr id="78" name="Google Shape;78;p7"/>
          <p:cNvSpPr txBox="1">
            <a:spLocks noGrp="1"/>
          </p:cNvSpPr>
          <p:nvPr>
            <p:ph type="body" idx="1"/>
          </p:nvPr>
        </p:nvSpPr>
        <p:spPr>
          <a:xfrm>
            <a:off x="1031424" y="1203598"/>
            <a:ext cx="4980600" cy="30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Diversi ristoranti adottano diversi tipi di cucina (cinese,tailandese,italiana,...). Ad ogni tipo di cucina si vuole associare un codice ed eventualmente una breve descrizione ad uso dei turisti. I ristoranti sono situati in diverse zone della città, ognuna delle quali è raggiunta da almeno una linea urbana di autobus. I ristoranti, di cui si fornisce nome e indirizzo, accettano esclusivamente le carte di credito con cui sono convenzionati. Per ogni tipo di carta di credito è disponibile un numero verde in caso sia necessaria una consulenza telefonica.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0160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0160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1600"/>
          </a:p>
        </p:txBody>
      </p:sp>
      <p:sp>
        <p:nvSpPr>
          <p:cNvPr id="79" name="Google Shape;79;p7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it-IT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300"/>
                <a:buNone/>
              </a:pPr>
              <a:t>2</a:t>
            </a:fld>
            <a:endParaRPr/>
          </a:p>
        </p:txBody>
      </p:sp>
      <p:sp>
        <p:nvSpPr>
          <p:cNvPr id="80" name="Google Shape;80;p7"/>
          <p:cNvSpPr txBox="1"/>
          <p:nvPr/>
        </p:nvSpPr>
        <p:spPr>
          <a:xfrm>
            <a:off x="6156176" y="1205215"/>
            <a:ext cx="2160300" cy="30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None/>
            </a:pPr>
            <a:endParaRPr sz="2000" b="0" i="0" u="none" strike="noStrike" cap="none">
              <a:solidFill>
                <a:srgbClr val="607896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8"/>
          <p:cNvSpPr txBox="1">
            <a:spLocks noGrp="1"/>
          </p:cNvSpPr>
          <p:nvPr>
            <p:ph type="title"/>
          </p:nvPr>
        </p:nvSpPr>
        <p:spPr>
          <a:xfrm>
            <a:off x="2350018" y="279644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it-IT"/>
              <a:t>Esercizio : schema E-R </a:t>
            </a:r>
            <a:endParaRPr/>
          </a:p>
        </p:txBody>
      </p:sp>
      <p:sp>
        <p:nvSpPr>
          <p:cNvPr id="86" name="Google Shape;86;p8"/>
          <p:cNvSpPr txBox="1">
            <a:spLocks noGrp="1"/>
          </p:cNvSpPr>
          <p:nvPr>
            <p:ph type="body" idx="1"/>
          </p:nvPr>
        </p:nvSpPr>
        <p:spPr>
          <a:xfrm>
            <a:off x="1031424" y="1203598"/>
            <a:ext cx="4980600" cy="30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Diversi </a:t>
            </a:r>
            <a:r>
              <a:rPr lang="it-IT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ristoranti</a:t>
            </a:r>
            <a:r>
              <a:rPr lang="it-IT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adottano diversi tipi di cucina (cinese,tailandese,italiana,...). Ad ogni tipo di </a:t>
            </a:r>
            <a:r>
              <a:rPr lang="it-IT" sz="1600" b="1" i="1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cucina</a:t>
            </a:r>
            <a:r>
              <a:rPr lang="it-IT" sz="1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it-IT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 vuole associare un codice ed eventualmente una breve descrizione ad uso dei turisti. I ristoranti sono situati in diverse </a:t>
            </a:r>
            <a:r>
              <a:rPr lang="it-IT" sz="1600" b="1" i="1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zone della città</a:t>
            </a:r>
            <a:r>
              <a:rPr lang="it-IT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ognuna delle quali è raggiunta da almeno una linea urbana di autobus. I </a:t>
            </a:r>
            <a:r>
              <a:rPr lang="it-IT" sz="1600" b="1" i="1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ristoranti</a:t>
            </a:r>
            <a:r>
              <a:rPr lang="it-IT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di cui si fornisce nome e indirizzo, accettano esclusivamente le</a:t>
            </a:r>
            <a:r>
              <a:rPr lang="it-IT" sz="1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it-IT" sz="1600" b="1" i="1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carte</a:t>
            </a:r>
            <a:r>
              <a:rPr lang="it-IT" sz="16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it-IT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 credito con cui sono convenzionati. Per ogni tipo di carta di credito è disponibile un numero verde in caso sia necessaria una consulenza telefonica.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0160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0160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0160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1600"/>
          </a:p>
        </p:txBody>
      </p:sp>
      <p:sp>
        <p:nvSpPr>
          <p:cNvPr id="87" name="Google Shape;87;p8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it-IT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300"/>
                <a:buNone/>
              </a:pPr>
              <a:t>3</a:t>
            </a:fld>
            <a:endParaRPr/>
          </a:p>
        </p:txBody>
      </p:sp>
      <p:sp>
        <p:nvSpPr>
          <p:cNvPr id="88" name="Google Shape;88;p8"/>
          <p:cNvSpPr txBox="1"/>
          <p:nvPr/>
        </p:nvSpPr>
        <p:spPr>
          <a:xfrm>
            <a:off x="6156176" y="1205215"/>
            <a:ext cx="2160300" cy="30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None/>
            </a:pPr>
            <a:r>
              <a:rPr lang="it-IT"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Individuo le </a:t>
            </a:r>
            <a:r>
              <a:rPr lang="it-IT" sz="2000" b="1" i="1">
                <a:solidFill>
                  <a:srgbClr val="FF99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entità</a:t>
            </a:r>
            <a:endParaRPr sz="2000" b="1" i="1" u="none" strike="noStrike" cap="none">
              <a:solidFill>
                <a:srgbClr val="FF99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9"/>
          <p:cNvSpPr txBox="1">
            <a:spLocks noGrp="1"/>
          </p:cNvSpPr>
          <p:nvPr>
            <p:ph type="title"/>
          </p:nvPr>
        </p:nvSpPr>
        <p:spPr>
          <a:xfrm>
            <a:off x="2350018" y="279644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it-IT"/>
              <a:t>Esercizio : schema E-R</a:t>
            </a:r>
            <a:endParaRPr/>
          </a:p>
        </p:txBody>
      </p:sp>
      <p:sp>
        <p:nvSpPr>
          <p:cNvPr id="94" name="Google Shape;94;p9"/>
          <p:cNvSpPr txBox="1">
            <a:spLocks noGrp="1"/>
          </p:cNvSpPr>
          <p:nvPr>
            <p:ph type="body" idx="1"/>
          </p:nvPr>
        </p:nvSpPr>
        <p:spPr>
          <a:xfrm>
            <a:off x="1031424" y="1203598"/>
            <a:ext cx="4980600" cy="30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Diversi ristoranti </a:t>
            </a:r>
            <a:r>
              <a:rPr lang="it-IT" sz="1600" b="1" i="1">
                <a:solidFill>
                  <a:srgbClr val="6D9EEB"/>
                </a:solidFill>
                <a:latin typeface="Arial"/>
                <a:ea typeface="Arial"/>
                <a:cs typeface="Arial"/>
                <a:sym typeface="Arial"/>
              </a:rPr>
              <a:t>adottano</a:t>
            </a:r>
            <a:r>
              <a:rPr lang="it-IT" sz="1600" b="1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it-IT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diversi tipi di cucina (cinese,tailandese,italiana,...). Ad ogni tipo di </a:t>
            </a:r>
            <a:r>
              <a:rPr lang="it-IT" sz="1600" b="1" i="1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cucina</a:t>
            </a:r>
            <a:r>
              <a:rPr lang="it-IT" sz="1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it-IT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 vuole associare un codice ed eventualmente una breve descrizione ad uso dei turisti. I ristoranti sono situati in diverse </a:t>
            </a:r>
            <a:r>
              <a:rPr lang="it-IT" sz="1600" b="1" i="1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zone della città</a:t>
            </a:r>
            <a:r>
              <a:rPr lang="it-IT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ognuna delle quali </a:t>
            </a:r>
            <a:r>
              <a:rPr lang="it-IT" sz="1600" b="1" i="1">
                <a:solidFill>
                  <a:srgbClr val="6D9EEB"/>
                </a:solidFill>
                <a:latin typeface="Arial"/>
                <a:ea typeface="Arial"/>
                <a:cs typeface="Arial"/>
                <a:sym typeface="Arial"/>
              </a:rPr>
              <a:t>è raggiunta</a:t>
            </a:r>
            <a:r>
              <a:rPr lang="it-IT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da almeno una linea urbana di autobus. I </a:t>
            </a:r>
            <a:r>
              <a:rPr lang="it-IT" sz="1600" b="1" i="1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ristoranti</a:t>
            </a:r>
            <a:r>
              <a:rPr lang="it-IT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di cui si fornisce nome e indirizzo, accettano esclusivamente le</a:t>
            </a:r>
            <a:r>
              <a:rPr lang="it-IT" sz="1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it-IT" sz="1600" b="1" i="1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carte</a:t>
            </a:r>
            <a:r>
              <a:rPr lang="it-IT" sz="16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it-IT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 credito con cui </a:t>
            </a:r>
            <a:r>
              <a:rPr lang="it-IT" sz="1600" b="1" i="1">
                <a:solidFill>
                  <a:srgbClr val="6D9EEB"/>
                </a:solidFill>
                <a:latin typeface="Arial"/>
                <a:ea typeface="Arial"/>
                <a:cs typeface="Arial"/>
                <a:sym typeface="Arial"/>
              </a:rPr>
              <a:t>sono convenzionati</a:t>
            </a:r>
            <a:r>
              <a:rPr lang="it-IT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Per ogni tipo di carta di credito è disponibile un numero verde in caso sia necessaria una consulenza telefonica.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0160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1600"/>
          </a:p>
        </p:txBody>
      </p:sp>
      <p:sp>
        <p:nvSpPr>
          <p:cNvPr id="95" name="Google Shape;95;p9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it-IT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300"/>
                <a:buNone/>
              </a:pPr>
              <a:t>4</a:t>
            </a:fld>
            <a:endParaRPr/>
          </a:p>
        </p:txBody>
      </p:sp>
      <p:sp>
        <p:nvSpPr>
          <p:cNvPr id="96" name="Google Shape;96;p9"/>
          <p:cNvSpPr txBox="1"/>
          <p:nvPr/>
        </p:nvSpPr>
        <p:spPr>
          <a:xfrm>
            <a:off x="6156176" y="1205215"/>
            <a:ext cx="2160300" cy="30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None/>
            </a:pPr>
            <a:r>
              <a:rPr lang="it-IT" sz="18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Individuo le </a:t>
            </a:r>
            <a:r>
              <a:rPr lang="it-IT" sz="1800" b="1" i="1">
                <a:solidFill>
                  <a:srgbClr val="FF99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entità</a:t>
            </a:r>
            <a:endParaRPr sz="1800" b="1" i="1">
              <a:solidFill>
                <a:srgbClr val="FF99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1016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None/>
            </a:pPr>
            <a:endParaRPr sz="2000">
              <a:solidFill>
                <a:srgbClr val="607896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1016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None/>
            </a:pPr>
            <a:r>
              <a:rPr lang="it-IT" sz="18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Individuo le </a:t>
            </a:r>
            <a:r>
              <a:rPr lang="it-IT" sz="1800" b="1" i="1">
                <a:solidFill>
                  <a:srgbClr val="6D9EEB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relazioni</a:t>
            </a:r>
            <a:endParaRPr sz="1800" b="1" i="1">
              <a:solidFill>
                <a:srgbClr val="6D9EEB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0"/>
          <p:cNvSpPr txBox="1">
            <a:spLocks noGrp="1"/>
          </p:cNvSpPr>
          <p:nvPr>
            <p:ph type="title"/>
          </p:nvPr>
        </p:nvSpPr>
        <p:spPr>
          <a:xfrm>
            <a:off x="2350018" y="279644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it-IT"/>
              <a:t>Esercizio : schema E-R </a:t>
            </a:r>
            <a:endParaRPr/>
          </a:p>
        </p:txBody>
      </p:sp>
      <p:sp>
        <p:nvSpPr>
          <p:cNvPr id="102" name="Google Shape;102;p10"/>
          <p:cNvSpPr txBox="1">
            <a:spLocks noGrp="1"/>
          </p:cNvSpPr>
          <p:nvPr>
            <p:ph type="body" idx="1"/>
          </p:nvPr>
        </p:nvSpPr>
        <p:spPr>
          <a:xfrm>
            <a:off x="1031424" y="1203598"/>
            <a:ext cx="4980600" cy="30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Diversi ristoranti </a:t>
            </a:r>
            <a:r>
              <a:rPr lang="it-IT" sz="1600" b="1" i="1">
                <a:solidFill>
                  <a:srgbClr val="6D9EEB"/>
                </a:solidFill>
                <a:latin typeface="Arial"/>
                <a:ea typeface="Arial"/>
                <a:cs typeface="Arial"/>
                <a:sym typeface="Arial"/>
              </a:rPr>
              <a:t>adottano</a:t>
            </a:r>
            <a:r>
              <a:rPr lang="it-IT" sz="1600" b="1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it-IT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diversi tipi di cucina (cinese,tailandese,italiana,...). Ad ogni tipo di </a:t>
            </a:r>
            <a:r>
              <a:rPr lang="it-IT" sz="1600" b="1" i="1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cucina</a:t>
            </a:r>
            <a:r>
              <a:rPr lang="it-IT" sz="1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it-IT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 vuole associare un codice ed eventualmente una breve </a:t>
            </a:r>
            <a:r>
              <a:rPr lang="it-IT" sz="1600" b="1" i="1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</a:rPr>
              <a:t>descrizione</a:t>
            </a:r>
            <a:r>
              <a:rPr lang="it-IT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ad uso dei turisti. I ristoranti sono situati in diverse </a:t>
            </a:r>
            <a:r>
              <a:rPr lang="it-IT" sz="1600" b="1" i="1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zone della città</a:t>
            </a:r>
            <a:r>
              <a:rPr lang="it-IT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ognuna delle quali </a:t>
            </a:r>
            <a:r>
              <a:rPr lang="it-IT" sz="1600" b="1" i="1">
                <a:solidFill>
                  <a:srgbClr val="6D9EEB"/>
                </a:solidFill>
                <a:latin typeface="Arial"/>
                <a:ea typeface="Arial"/>
                <a:cs typeface="Arial"/>
                <a:sym typeface="Arial"/>
              </a:rPr>
              <a:t>è raggiunta</a:t>
            </a:r>
            <a:r>
              <a:rPr lang="it-IT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da almeno una </a:t>
            </a:r>
            <a:r>
              <a:rPr lang="it-IT" sz="1600" b="1" i="1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</a:rPr>
              <a:t>linea urbana</a:t>
            </a:r>
            <a:r>
              <a:rPr lang="it-IT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di autobus. I </a:t>
            </a:r>
            <a:r>
              <a:rPr lang="it-IT" sz="1600" b="1" i="1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ristoranti</a:t>
            </a:r>
            <a:r>
              <a:rPr lang="it-IT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di cui si fornisce </a:t>
            </a:r>
            <a:r>
              <a:rPr lang="it-IT" sz="1600" b="1" i="1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</a:rPr>
              <a:t>nome</a:t>
            </a:r>
            <a:r>
              <a:rPr lang="it-IT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</a:t>
            </a:r>
            <a:r>
              <a:rPr lang="it-IT" sz="1600" b="1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it-IT" sz="1600" b="1" i="1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</a:rPr>
              <a:t>indirizzo</a:t>
            </a:r>
            <a:r>
              <a:rPr lang="it-IT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accettano esclusivamente le</a:t>
            </a:r>
            <a:r>
              <a:rPr lang="it-IT" sz="1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it-IT" sz="1600" b="1" i="1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carte</a:t>
            </a:r>
            <a:r>
              <a:rPr lang="it-IT" sz="16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it-IT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 credito con cui </a:t>
            </a:r>
            <a:r>
              <a:rPr lang="it-IT" sz="1600" b="1" i="1">
                <a:solidFill>
                  <a:srgbClr val="6D9EEB"/>
                </a:solidFill>
                <a:latin typeface="Arial"/>
                <a:ea typeface="Arial"/>
                <a:cs typeface="Arial"/>
                <a:sym typeface="Arial"/>
              </a:rPr>
              <a:t>sono convenzionati</a:t>
            </a:r>
            <a:r>
              <a:rPr lang="it-IT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Per ogni tipo di carta di credito è disponibile un </a:t>
            </a:r>
            <a:r>
              <a:rPr lang="it-IT" sz="1600" b="1" i="1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</a:rPr>
              <a:t>numero verde</a:t>
            </a:r>
            <a:r>
              <a:rPr lang="it-IT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caso sia necessaria una consulenza telefonica.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0160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0160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1600"/>
          </a:p>
        </p:txBody>
      </p:sp>
      <p:sp>
        <p:nvSpPr>
          <p:cNvPr id="103" name="Google Shape;103;p10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it-IT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300"/>
                <a:buNone/>
              </a:pPr>
              <a:t>5</a:t>
            </a:fld>
            <a:endParaRPr/>
          </a:p>
        </p:txBody>
      </p:sp>
      <p:sp>
        <p:nvSpPr>
          <p:cNvPr id="104" name="Google Shape;104;p10"/>
          <p:cNvSpPr txBox="1"/>
          <p:nvPr/>
        </p:nvSpPr>
        <p:spPr>
          <a:xfrm>
            <a:off x="6156176" y="1205215"/>
            <a:ext cx="2160300" cy="30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lvl="0" indent="0" algn="l" rtl="0"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None/>
            </a:pPr>
            <a:r>
              <a:rPr lang="it-IT" sz="18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Individuo le </a:t>
            </a:r>
            <a:r>
              <a:rPr lang="it-IT" sz="1800" b="1" i="1">
                <a:solidFill>
                  <a:srgbClr val="FF99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entità</a:t>
            </a:r>
            <a:endParaRPr sz="1800" b="1" i="1">
              <a:solidFill>
                <a:srgbClr val="FF99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101600" lvl="0" indent="0" algn="l" rtl="0"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None/>
            </a:pPr>
            <a:endParaRPr sz="2000">
              <a:solidFill>
                <a:srgbClr val="607896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101600" lvl="0" indent="0" algn="l" rtl="0"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None/>
            </a:pPr>
            <a:r>
              <a:rPr lang="it-IT" sz="18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Individuo le </a:t>
            </a:r>
            <a:r>
              <a:rPr lang="it-IT" sz="1800" b="1" i="1">
                <a:solidFill>
                  <a:srgbClr val="6D9EEB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relazioni</a:t>
            </a:r>
            <a:endParaRPr sz="1800" b="1" i="1">
              <a:solidFill>
                <a:srgbClr val="6D9EEB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101600" lvl="0" indent="0" algn="l" rtl="0"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None/>
            </a:pPr>
            <a:endParaRPr sz="1800" b="1" i="1">
              <a:solidFill>
                <a:srgbClr val="6D9EEB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101600" lvl="0" indent="0" algn="l" rtl="0"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None/>
            </a:pPr>
            <a:r>
              <a:rPr lang="it-IT" sz="18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Individuo gli </a:t>
            </a:r>
            <a:r>
              <a:rPr lang="it-IT" sz="1800" b="1" i="1">
                <a:solidFill>
                  <a:srgbClr val="1155CC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attributi</a:t>
            </a:r>
            <a:r>
              <a:rPr lang="it-IT" sz="1800">
                <a:solidFill>
                  <a:srgbClr val="07376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r>
              <a:rPr lang="it-IT" sz="18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delle entità e delle relazioni</a:t>
            </a:r>
            <a:endParaRPr sz="1800">
              <a:solidFill>
                <a:srgbClr val="607896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1"/>
          <p:cNvSpPr/>
          <p:nvPr/>
        </p:nvSpPr>
        <p:spPr>
          <a:xfrm>
            <a:off x="3275856" y="915566"/>
            <a:ext cx="5211956" cy="33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it-IT" sz="10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Place your screenshot here</a:t>
            </a:r>
            <a:endParaRPr sz="10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110" name="Google Shape;110;p11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it-IT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300"/>
                <a:buNone/>
              </a:pPr>
              <a:t>6</a:t>
            </a:fld>
            <a:endParaRPr/>
          </a:p>
        </p:txBody>
      </p:sp>
      <p:sp>
        <p:nvSpPr>
          <p:cNvPr id="111" name="Google Shape;111;p11"/>
          <p:cNvSpPr/>
          <p:nvPr/>
        </p:nvSpPr>
        <p:spPr>
          <a:xfrm>
            <a:off x="3428256" y="1067966"/>
            <a:ext cx="5211956" cy="33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it-IT" sz="1000" b="0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Place your screenshot here</a:t>
            </a:r>
            <a:endParaRPr sz="1000" b="0" i="0" u="none" strike="noStrike" cap="none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112" name="Google Shape;112;p11"/>
          <p:cNvSpPr txBox="1"/>
          <p:nvPr/>
        </p:nvSpPr>
        <p:spPr>
          <a:xfrm>
            <a:off x="286350" y="1315527"/>
            <a:ext cx="3141900" cy="20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None/>
            </a:pPr>
            <a:r>
              <a:rPr lang="it-IT" sz="18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Disegno lo schema:</a:t>
            </a:r>
            <a:endParaRPr sz="1800" b="1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Char char="●"/>
            </a:pPr>
            <a:r>
              <a:rPr lang="it-IT" sz="18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rappresento le entità</a:t>
            </a:r>
            <a:endParaRPr sz="1800" b="1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113" name="Google Shape;113;p11"/>
          <p:cNvSpPr txBox="1"/>
          <p:nvPr/>
        </p:nvSpPr>
        <p:spPr>
          <a:xfrm>
            <a:off x="2483768" y="440432"/>
            <a:ext cx="5378789" cy="475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None/>
            </a:pPr>
            <a:r>
              <a:rPr lang="it-IT" sz="3000" b="1">
                <a:solidFill>
                  <a:srgbClr val="FF9900"/>
                </a:solidFill>
                <a:latin typeface="Oswald"/>
                <a:ea typeface="Oswald"/>
                <a:cs typeface="Oswald"/>
                <a:sym typeface="Oswald"/>
              </a:rPr>
              <a:t>Esercizio : schema E-R</a:t>
            </a:r>
            <a:endParaRPr sz="3000" b="1" i="0" u="none" strike="noStrike" cap="none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pic>
        <p:nvPicPr>
          <p:cNvPr id="114" name="Google Shape;114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33175" y="1249100"/>
            <a:ext cx="4459151" cy="333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2"/>
          <p:cNvSpPr/>
          <p:nvPr/>
        </p:nvSpPr>
        <p:spPr>
          <a:xfrm>
            <a:off x="3275856" y="915566"/>
            <a:ext cx="5211900" cy="33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it-IT" sz="10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Place your screenshot here</a:t>
            </a:r>
            <a:endParaRPr sz="10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120" name="Google Shape;120;p12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it-IT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300"/>
                <a:buNone/>
              </a:pPr>
              <a:t>7</a:t>
            </a:fld>
            <a:endParaRPr/>
          </a:p>
        </p:txBody>
      </p:sp>
      <p:sp>
        <p:nvSpPr>
          <p:cNvPr id="121" name="Google Shape;121;p12"/>
          <p:cNvSpPr/>
          <p:nvPr/>
        </p:nvSpPr>
        <p:spPr>
          <a:xfrm>
            <a:off x="3428256" y="1067966"/>
            <a:ext cx="5211900" cy="33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it-IT" sz="1000" b="0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Place your screenshot here</a:t>
            </a:r>
            <a:endParaRPr sz="1000" b="0" i="0" u="none" strike="noStrike" cap="none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122" name="Google Shape;122;p12"/>
          <p:cNvSpPr txBox="1"/>
          <p:nvPr/>
        </p:nvSpPr>
        <p:spPr>
          <a:xfrm>
            <a:off x="286350" y="1315528"/>
            <a:ext cx="3141900" cy="23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None/>
            </a:pPr>
            <a:r>
              <a:rPr lang="it-IT" sz="18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Disegno lo schema:</a:t>
            </a:r>
            <a:endParaRPr sz="1800" b="1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Char char="●"/>
            </a:pPr>
            <a:r>
              <a:rPr lang="it-IT" sz="18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rappresento le entità</a:t>
            </a:r>
            <a:endParaRPr sz="1800" b="1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Char char="●"/>
            </a:pPr>
            <a:r>
              <a:rPr lang="it-IT" sz="18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le relazioni</a:t>
            </a:r>
            <a:endParaRPr sz="1800" b="1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123" name="Google Shape;123;p12"/>
          <p:cNvSpPr txBox="1"/>
          <p:nvPr/>
        </p:nvSpPr>
        <p:spPr>
          <a:xfrm>
            <a:off x="2483768" y="440432"/>
            <a:ext cx="5378700" cy="4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None/>
            </a:pPr>
            <a:r>
              <a:rPr lang="it-IT" sz="3000" b="1">
                <a:solidFill>
                  <a:srgbClr val="FF9900"/>
                </a:solidFill>
                <a:latin typeface="Oswald"/>
                <a:ea typeface="Oswald"/>
                <a:cs typeface="Oswald"/>
                <a:sym typeface="Oswald"/>
              </a:rPr>
              <a:t>Esercizio : schema E-R</a:t>
            </a:r>
            <a:endParaRPr sz="3000" b="1" i="0" u="none" strike="noStrike" cap="none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pic>
        <p:nvPicPr>
          <p:cNvPr id="124" name="Google Shape;124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33200" y="1249200"/>
            <a:ext cx="4496399" cy="3333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3"/>
          <p:cNvSpPr/>
          <p:nvPr/>
        </p:nvSpPr>
        <p:spPr>
          <a:xfrm>
            <a:off x="3275856" y="915566"/>
            <a:ext cx="5211900" cy="33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it-IT" sz="10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Place your screenshot here</a:t>
            </a:r>
            <a:endParaRPr sz="10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130" name="Google Shape;130;p13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it-IT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300"/>
                <a:buNone/>
              </a:pPr>
              <a:t>8</a:t>
            </a:fld>
            <a:endParaRPr/>
          </a:p>
        </p:txBody>
      </p:sp>
      <p:sp>
        <p:nvSpPr>
          <p:cNvPr id="131" name="Google Shape;131;p13"/>
          <p:cNvSpPr/>
          <p:nvPr/>
        </p:nvSpPr>
        <p:spPr>
          <a:xfrm>
            <a:off x="3378481" y="1059666"/>
            <a:ext cx="5211900" cy="33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it-IT" sz="1000" b="0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Place your screenshot here</a:t>
            </a:r>
            <a:endParaRPr sz="1000" b="0" i="0" u="none" strike="noStrike" cap="none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132" name="Google Shape;132;p13"/>
          <p:cNvSpPr txBox="1"/>
          <p:nvPr/>
        </p:nvSpPr>
        <p:spPr>
          <a:xfrm>
            <a:off x="286350" y="1315525"/>
            <a:ext cx="3189600" cy="23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None/>
            </a:pPr>
            <a:r>
              <a:rPr lang="it-IT" sz="18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Disegno lo schema:</a:t>
            </a:r>
            <a:endParaRPr sz="1800" b="1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Char char="●"/>
            </a:pPr>
            <a:r>
              <a:rPr lang="it-IT" sz="18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rappresento le entità</a:t>
            </a:r>
            <a:endParaRPr sz="1800" b="1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Char char="●"/>
            </a:pPr>
            <a:r>
              <a:rPr lang="it-IT" sz="18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le relazioni</a:t>
            </a:r>
            <a:endParaRPr sz="1800" b="1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Char char="●"/>
            </a:pPr>
            <a:r>
              <a:rPr lang="it-IT" sz="18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le cardinalità delle relazioni</a:t>
            </a:r>
            <a:endParaRPr sz="1800" b="1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133" name="Google Shape;133;p13"/>
          <p:cNvSpPr txBox="1"/>
          <p:nvPr/>
        </p:nvSpPr>
        <p:spPr>
          <a:xfrm>
            <a:off x="2483768" y="440432"/>
            <a:ext cx="5378700" cy="4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None/>
            </a:pPr>
            <a:r>
              <a:rPr lang="it-IT" sz="3000" b="1">
                <a:solidFill>
                  <a:srgbClr val="FF9900"/>
                </a:solidFill>
                <a:latin typeface="Oswald"/>
                <a:ea typeface="Oswald"/>
                <a:cs typeface="Oswald"/>
                <a:sym typeface="Oswald"/>
              </a:rPr>
              <a:t>Esercizio : schema E-R</a:t>
            </a:r>
            <a:endParaRPr sz="3000" b="1" i="0" u="none" strike="noStrike" cap="none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pic>
        <p:nvPicPr>
          <p:cNvPr id="134" name="Google Shape;13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33200" y="1249200"/>
            <a:ext cx="4496399" cy="333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4"/>
          <p:cNvSpPr/>
          <p:nvPr/>
        </p:nvSpPr>
        <p:spPr>
          <a:xfrm>
            <a:off x="3275856" y="915566"/>
            <a:ext cx="5211900" cy="33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it-IT" sz="10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Place your screenshot here</a:t>
            </a:r>
            <a:endParaRPr sz="10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140" name="Google Shape;140;p14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it-IT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300"/>
                <a:buNone/>
              </a:pPr>
              <a:t>9</a:t>
            </a:fld>
            <a:endParaRPr/>
          </a:p>
        </p:txBody>
      </p:sp>
      <p:sp>
        <p:nvSpPr>
          <p:cNvPr id="141" name="Google Shape;141;p14"/>
          <p:cNvSpPr/>
          <p:nvPr/>
        </p:nvSpPr>
        <p:spPr>
          <a:xfrm>
            <a:off x="3428256" y="1067966"/>
            <a:ext cx="5211900" cy="33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it-IT" sz="1000" b="0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Place your screenshot here</a:t>
            </a:r>
            <a:endParaRPr sz="1000" b="0" i="0" u="none" strike="noStrike" cap="none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142" name="Google Shape;142;p14"/>
          <p:cNvSpPr txBox="1"/>
          <p:nvPr/>
        </p:nvSpPr>
        <p:spPr>
          <a:xfrm>
            <a:off x="286350" y="1315525"/>
            <a:ext cx="3247800" cy="23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None/>
            </a:pPr>
            <a:r>
              <a:rPr lang="it-IT" sz="18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Disegno lo schema:</a:t>
            </a:r>
            <a:endParaRPr sz="1800" b="1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Char char="●"/>
            </a:pPr>
            <a:r>
              <a:rPr lang="it-IT" sz="18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rappresento le entità</a:t>
            </a:r>
            <a:endParaRPr sz="1800" b="1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Char char="●"/>
            </a:pPr>
            <a:r>
              <a:rPr lang="it-IT" sz="18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le relazioni</a:t>
            </a:r>
            <a:endParaRPr sz="1800" b="1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Char char="●"/>
            </a:pPr>
            <a:r>
              <a:rPr lang="it-IT" sz="18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le cardinalità delle relazioni</a:t>
            </a:r>
            <a:endParaRPr sz="1800" b="1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Char char="●"/>
            </a:pPr>
            <a:r>
              <a:rPr lang="it-IT" sz="18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gli attributi</a:t>
            </a:r>
            <a:endParaRPr sz="1800" b="1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143" name="Google Shape;143;p14"/>
          <p:cNvSpPr txBox="1"/>
          <p:nvPr/>
        </p:nvSpPr>
        <p:spPr>
          <a:xfrm>
            <a:off x="2483768" y="440432"/>
            <a:ext cx="5378700" cy="4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None/>
            </a:pPr>
            <a:r>
              <a:rPr lang="it-IT" sz="3000" b="1">
                <a:solidFill>
                  <a:srgbClr val="FF9900"/>
                </a:solidFill>
                <a:latin typeface="Oswald"/>
                <a:ea typeface="Oswald"/>
                <a:cs typeface="Oswald"/>
                <a:sym typeface="Oswald"/>
              </a:rPr>
              <a:t>Esercizio : schema E-R</a:t>
            </a:r>
            <a:endParaRPr sz="3000" b="1" i="0" u="none" strike="noStrike" cap="none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pic>
        <p:nvPicPr>
          <p:cNvPr id="144" name="Google Shape;14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33200" y="1249200"/>
            <a:ext cx="4496401" cy="3333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olsey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658</Words>
  <Application>Microsoft Office PowerPoint</Application>
  <PresentationFormat>Presentazione su schermo (16:9)</PresentationFormat>
  <Paragraphs>76</Paragraphs>
  <Slides>14</Slides>
  <Notes>14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9" baseType="lpstr">
      <vt:lpstr>Arial</vt:lpstr>
      <vt:lpstr>Oswald</vt:lpstr>
      <vt:lpstr>Garamond</vt:lpstr>
      <vt:lpstr>Roboto Condensed</vt:lpstr>
      <vt:lpstr>Wolsey template</vt:lpstr>
      <vt:lpstr>Esercizio guidato</vt:lpstr>
      <vt:lpstr>Esercizio : traccia </vt:lpstr>
      <vt:lpstr>Esercizio : schema E-R </vt:lpstr>
      <vt:lpstr>Esercizio : schema E-R</vt:lpstr>
      <vt:lpstr>Esercizio : schema E-R </vt:lpstr>
      <vt:lpstr>Diapositiva 6</vt:lpstr>
      <vt:lpstr>Diapositiva 7</vt:lpstr>
      <vt:lpstr>Diapositiva 8</vt:lpstr>
      <vt:lpstr>Diapositiva 9</vt:lpstr>
      <vt:lpstr>Esercizio : modello relazionale</vt:lpstr>
      <vt:lpstr>Esercizio : modello relazionale</vt:lpstr>
      <vt:lpstr>Esercizio : modello relazionale</vt:lpstr>
      <vt:lpstr>Esercizio : modello relazionale</vt:lpstr>
      <vt:lpstr>Esercizio : modello relazionale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Esercizio guidato</dc:title>
  <cp:lastModifiedBy>vgalella</cp:lastModifiedBy>
  <cp:revision>1</cp:revision>
  <dcterms:modified xsi:type="dcterms:W3CDTF">2019-02-06T11:11:06Z</dcterms:modified>
</cp:coreProperties>
</file>